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74" r:id="rId2"/>
    <p:sldId id="380" r:id="rId3"/>
    <p:sldId id="381" r:id="rId4"/>
  </p:sldIdLst>
  <p:sldSz cx="9144000" cy="5143500" type="screen16x9"/>
  <p:notesSz cx="6797675" cy="9929813"/>
  <p:embeddedFontLst>
    <p:embeddedFont>
      <p:font typeface="Akrobat ExtraBold" panose="020B0604020202020204" charset="-52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egoe UI Symbol" panose="020B0502040204020203" pitchFamily="3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0" orient="horz" pos="3072" userDrawn="1">
          <p15:clr>
            <a:srgbClr val="A4A3A4"/>
          </p15:clr>
        </p15:guide>
        <p15:guide id="11" orient="horz" pos="1665" userDrawn="1">
          <p15:clr>
            <a:srgbClr val="A4A3A4"/>
          </p15:clr>
        </p15:guide>
        <p15:guide id="15" pos="3696" userDrawn="1">
          <p15:clr>
            <a:srgbClr val="A4A3A4"/>
          </p15:clr>
        </p15:guide>
        <p15:guide id="16" pos="3878" userDrawn="1">
          <p15:clr>
            <a:srgbClr val="A4A3A4"/>
          </p15:clr>
        </p15:guide>
        <p15:guide id="18" pos="1111" userDrawn="1">
          <p15:clr>
            <a:srgbClr val="A4A3A4"/>
          </p15:clr>
        </p15:guide>
        <p15:guide id="20" pos="4830" userDrawn="1">
          <p15:clr>
            <a:srgbClr val="A4A3A4"/>
          </p15:clr>
        </p15:guide>
        <p15:guide id="21" pos="55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19"/>
    <a:srgbClr val="22829B"/>
    <a:srgbClr val="59C3D0"/>
    <a:srgbClr val="0A7391"/>
    <a:srgbClr val="19EF4C"/>
    <a:srgbClr val="5AC695"/>
    <a:srgbClr val="74E8F8"/>
    <a:srgbClr val="16967E"/>
    <a:srgbClr val="169A81"/>
    <a:srgbClr val="F7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0730B7-5037-4F51-8043-375B3A72D0B5}">
  <a:tblStyle styleId="{720730B7-5037-4F51-8043-375B3A72D0B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6502D89-1CAD-4F16-A418-28F23F5E3D2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71302" autoAdjust="0"/>
  </p:normalViewPr>
  <p:slideViewPr>
    <p:cSldViewPr snapToGrid="0">
      <p:cViewPr varScale="1">
        <p:scale>
          <a:sx n="98" d="100"/>
          <a:sy n="98" d="100"/>
        </p:scale>
        <p:origin x="924" y="84"/>
      </p:cViewPr>
      <p:guideLst>
        <p:guide orient="horz" pos="3072"/>
        <p:guide orient="horz" pos="1665"/>
        <p:guide pos="3696"/>
        <p:guide pos="3878"/>
        <p:guide pos="1111"/>
        <p:guide pos="4830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8364E-36FA-41E8-98E8-BACEF68E5722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40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31340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CF4D6-647F-48B4-9970-B979F5C293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04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2945659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5" rIns="91413" bIns="4569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8" y="2"/>
            <a:ext cx="2945659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5" rIns="91413" bIns="4569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8724"/>
            <a:ext cx="5438140" cy="39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5" rIns="91413" bIns="4569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31600"/>
            <a:ext cx="2945659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5" rIns="91413" bIns="4569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8" y="9431600"/>
            <a:ext cx="2945659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5" rIns="91413" bIns="4569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2129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79768" y="4778724"/>
            <a:ext cx="5438140" cy="39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5" rIns="91413" bIns="45695" anchor="t" anchorCtr="0">
            <a:no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2841814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8206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820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307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6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30068" y="1651428"/>
            <a:ext cx="8115077" cy="169277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85800">
              <a:buClrTx/>
            </a:pPr>
            <a:r>
              <a:rPr lang="ru-RU" sz="2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Строительство спортивных стадионов для общеобразовательных школ </a:t>
            </a:r>
            <a:r>
              <a:rPr lang="ru-RU" sz="2800" kern="1200" dirty="0" err="1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Акмолинской</a:t>
            </a:r>
            <a:r>
              <a:rPr lang="ru-RU" sz="2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 области в рамках </a:t>
            </a:r>
            <a:r>
              <a:rPr lang="ru-RU" sz="2800" kern="1200" dirty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финансирования </a:t>
            </a:r>
            <a:r>
              <a:rPr lang="ru-RU" sz="2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Фондом </a:t>
            </a:r>
            <a:r>
              <a:rPr lang="ru-RU" sz="2800" kern="1200" dirty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kern="1200" dirty="0" err="1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Қазақстан</a:t>
            </a:r>
            <a:r>
              <a:rPr lang="ru-RU" sz="2800" kern="1200" dirty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800" kern="1200" dirty="0" err="1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халқына</a:t>
            </a:r>
            <a:r>
              <a:rPr lang="ru-RU" sz="2800" kern="1200" dirty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» </a:t>
            </a:r>
          </a:p>
          <a:p>
            <a:pPr algn="ctr" defTabSz="685800">
              <a:buClrTx/>
            </a:pPr>
            <a:r>
              <a:rPr lang="ru-RU" sz="2000" b="1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(потребность)</a:t>
            </a:r>
            <a:endParaRPr lang="ru-RU" sz="2000" b="1" kern="1200" dirty="0">
              <a:solidFill>
                <a:srgbClr val="FF6E19"/>
              </a:solidFill>
              <a:latin typeface="Akrobat ExtraBold" panose="00000900000000000000" pitchFamily="2" charset="-52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r="60105" b="45185"/>
          <a:stretch/>
        </p:blipFill>
        <p:spPr>
          <a:xfrm>
            <a:off x="8227" y="2589374"/>
            <a:ext cx="9144000" cy="25304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FE309F8-4969-4408-A86A-DBD266017E9A}"/>
              </a:ext>
            </a:extLst>
          </p:cNvPr>
          <p:cNvSpPr/>
          <p:nvPr/>
        </p:nvSpPr>
        <p:spPr>
          <a:xfrm>
            <a:off x="15358" y="-12973"/>
            <a:ext cx="9126432" cy="5143499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kk-KZ" sz="1200" kern="1200" dirty="0" smtClean="0">
              <a:solidFill>
                <a:srgbClr val="FF6E19"/>
              </a:solidFill>
              <a:latin typeface="Akrobat ExtraBold" panose="00000900000000000000" pitchFamily="2" charset="-52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2" name="Трапеция 101"/>
          <p:cNvSpPr/>
          <p:nvPr/>
        </p:nvSpPr>
        <p:spPr>
          <a:xfrm>
            <a:off x="3069488" y="205739"/>
            <a:ext cx="3009900" cy="90697"/>
          </a:xfrm>
          <a:prstGeom prst="trapezoid">
            <a:avLst>
              <a:gd name="adj" fmla="val 123831"/>
            </a:avLst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Трапеция 102"/>
          <p:cNvSpPr/>
          <p:nvPr/>
        </p:nvSpPr>
        <p:spPr>
          <a:xfrm>
            <a:off x="237960" y="296824"/>
            <a:ext cx="8672956" cy="342900"/>
          </a:xfrm>
          <a:prstGeom prst="trapezoid">
            <a:avLst>
              <a:gd name="adj" fmla="val 89700"/>
            </a:avLst>
          </a:prstGeom>
          <a:solidFill>
            <a:srgbClr val="0A7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Акмолинская</a:t>
            </a:r>
            <a:r>
              <a:rPr lang="ru-RU" dirty="0" smtClean="0"/>
              <a:t> область, </a:t>
            </a:r>
            <a:r>
              <a:rPr lang="ru-RU" dirty="0" err="1" smtClean="0"/>
              <a:t>г.Косшы</a:t>
            </a:r>
            <a:r>
              <a:rPr lang="ru-RU" dirty="0"/>
              <a:t>, КГУ "Общеобразовательная школа № </a:t>
            </a:r>
            <a:r>
              <a:rPr lang="ru-RU" dirty="0" smtClean="0"/>
              <a:t>2 города </a:t>
            </a:r>
            <a:r>
              <a:rPr lang="ru-RU" dirty="0" err="1" smtClean="0"/>
              <a:t>Косшы</a:t>
            </a:r>
            <a:r>
              <a:rPr lang="ru-RU" dirty="0" smtClean="0"/>
              <a:t>" </a:t>
            </a:r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4555564" y="904408"/>
            <a:ext cx="4588435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buClrTx/>
            </a:pPr>
            <a:r>
              <a:rPr lang="ru-RU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Наименование </a:t>
            </a:r>
            <a:r>
              <a:rPr lang="ru-RU" sz="1800" kern="1200" dirty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населенного </a:t>
            </a:r>
            <a:r>
              <a:rPr lang="ru-RU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пункта</a:t>
            </a:r>
            <a:r>
              <a:rPr lang="kk-KZ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: </a:t>
            </a:r>
            <a:r>
              <a:rPr lang="ru-RU" sz="1800" kern="1200" dirty="0">
                <a:solidFill>
                  <a:srgbClr val="FF6E19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КГУ</a:t>
            </a:r>
            <a:r>
              <a:rPr lang="ru-RU" sz="1800" kern="1200" dirty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800" kern="1200" dirty="0">
                <a:solidFill>
                  <a:srgbClr val="FF6E19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"Общеобразовательная школа № 2 города </a:t>
            </a:r>
            <a:r>
              <a:rPr lang="ru-RU" sz="1800" kern="1200" dirty="0" err="1">
                <a:solidFill>
                  <a:srgbClr val="FF6E19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Косшы</a:t>
            </a:r>
            <a:r>
              <a:rPr lang="ru-RU" sz="1800" kern="1200" dirty="0">
                <a:solidFill>
                  <a:srgbClr val="FF6E19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" </a:t>
            </a:r>
            <a:endParaRPr lang="kk-KZ" sz="1800" kern="1200" dirty="0" smtClean="0">
              <a:solidFill>
                <a:srgbClr val="FF6E19"/>
              </a:solidFill>
              <a:latin typeface="Akrobat ExtraBold" panose="00000900000000000000" pitchFamily="2" charset="-52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ru-RU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Потенциал развития</a:t>
            </a:r>
            <a:r>
              <a:rPr lang="kk-KZ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: </a:t>
            </a:r>
            <a:r>
              <a:rPr lang="kk-KZ" sz="1800" kern="1200" dirty="0" smtClean="0">
                <a:solidFill>
                  <a:srgbClr val="FF6E19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высокий</a:t>
            </a:r>
          </a:p>
          <a:p>
            <a:pPr defTabSz="685800">
              <a:buClrTx/>
            </a:pPr>
            <a:r>
              <a:rPr lang="ru-RU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Перспективность</a:t>
            </a:r>
            <a:r>
              <a:rPr lang="kk-KZ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:  </a:t>
            </a:r>
            <a:r>
              <a:rPr lang="kk-KZ" sz="1800" kern="1200" dirty="0" smtClean="0">
                <a:solidFill>
                  <a:srgbClr val="FF6E19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город </a:t>
            </a:r>
            <a:r>
              <a:rPr lang="kk-KZ" sz="1800" kern="1200" dirty="0" smtClean="0">
                <a:solidFill>
                  <a:srgbClr val="FF6E19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областного </a:t>
            </a:r>
            <a:r>
              <a:rPr lang="kk-KZ" sz="1800" kern="1200" dirty="0" smtClean="0">
                <a:solidFill>
                  <a:srgbClr val="FF6E19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значения</a:t>
            </a:r>
          </a:p>
          <a:p>
            <a:pPr defTabSz="685800">
              <a:buClrTx/>
            </a:pPr>
            <a:r>
              <a:rPr lang="ru-RU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Численность </a:t>
            </a:r>
            <a:r>
              <a:rPr lang="ru-RU" sz="1800" kern="1200" dirty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населения</a:t>
            </a:r>
            <a:r>
              <a:rPr lang="kk-KZ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: </a:t>
            </a:r>
            <a:endParaRPr lang="ru-RU" sz="1800" kern="1200" dirty="0" smtClean="0">
              <a:solidFill>
                <a:srgbClr val="FF6E19"/>
              </a:solidFill>
              <a:latin typeface="Akrobat ExtraBold" panose="00000900000000000000" pitchFamily="2" charset="-52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ru-RU" sz="1800" kern="1200" dirty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Количество школ в населенном пункте</a:t>
            </a:r>
            <a:r>
              <a:rPr lang="kk-KZ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: </a:t>
            </a:r>
            <a:r>
              <a:rPr lang="ru-RU" sz="1800" kern="1200" dirty="0" smtClean="0">
                <a:solidFill>
                  <a:srgbClr val="FF6E19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3</a:t>
            </a:r>
          </a:p>
          <a:p>
            <a:pPr defTabSz="685800">
              <a:buClrTx/>
            </a:pPr>
            <a:r>
              <a:rPr lang="ru-RU" sz="1800" kern="1200" dirty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Год постройки школы</a:t>
            </a:r>
            <a:r>
              <a:rPr lang="kk-KZ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: </a:t>
            </a:r>
            <a:r>
              <a:rPr lang="ru-RU" sz="1800" kern="1200" dirty="0" smtClean="0">
                <a:solidFill>
                  <a:srgbClr val="FF6E19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2013</a:t>
            </a:r>
          </a:p>
          <a:p>
            <a:pPr defTabSz="685800">
              <a:buClrTx/>
            </a:pPr>
            <a:r>
              <a:rPr lang="ru-RU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Мощность</a:t>
            </a:r>
            <a:r>
              <a:rPr lang="kk-KZ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: </a:t>
            </a:r>
            <a:r>
              <a:rPr lang="ru-RU" sz="1800" kern="1200" dirty="0" smtClean="0">
                <a:solidFill>
                  <a:srgbClr val="FF6E19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1200	</a:t>
            </a:r>
          </a:p>
          <a:p>
            <a:pPr defTabSz="685800">
              <a:buClrTx/>
            </a:pPr>
            <a:r>
              <a:rPr lang="ru-RU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Контингент</a:t>
            </a:r>
            <a:r>
              <a:rPr lang="kk-KZ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: </a:t>
            </a:r>
            <a:r>
              <a:rPr lang="ru-RU" sz="1800" kern="1200" dirty="0" smtClean="0">
                <a:solidFill>
                  <a:srgbClr val="FF6E19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5015</a:t>
            </a:r>
          </a:p>
          <a:p>
            <a:pPr defTabSz="685800">
              <a:buClrTx/>
            </a:pPr>
            <a:r>
              <a:rPr lang="ru-RU" sz="1800" kern="1200" dirty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Площадь земельного </a:t>
            </a:r>
            <a:r>
              <a:rPr lang="ru-RU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участка</a:t>
            </a:r>
          </a:p>
          <a:p>
            <a:pPr defTabSz="685800">
              <a:buClrTx/>
            </a:pPr>
            <a:r>
              <a:rPr lang="ru-RU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всего </a:t>
            </a:r>
            <a:r>
              <a:rPr lang="ru-RU" sz="1800" kern="1200" dirty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в га</a:t>
            </a:r>
            <a:r>
              <a:rPr lang="kk-KZ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: </a:t>
            </a:r>
            <a:r>
              <a:rPr lang="ru-RU" sz="1800" kern="1200" dirty="0" smtClean="0">
                <a:solidFill>
                  <a:srgbClr val="FF6E19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40000 </a:t>
            </a:r>
            <a:r>
              <a:rPr lang="ru-RU" sz="1800" kern="1200" dirty="0" err="1" smtClean="0">
                <a:solidFill>
                  <a:srgbClr val="FF6E19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кв.м</a:t>
            </a:r>
            <a:r>
              <a:rPr lang="ru-RU" sz="1800" kern="1200" dirty="0" smtClean="0">
                <a:solidFill>
                  <a:srgbClr val="FF6E19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defTabSz="685800">
              <a:buClrTx/>
            </a:pPr>
            <a:r>
              <a:rPr lang="ru-RU" sz="1800" kern="1200" dirty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Свободная площадь для </a:t>
            </a:r>
            <a:endParaRPr lang="ru-RU" sz="1800" kern="1200" dirty="0" smtClean="0">
              <a:solidFill>
                <a:srgbClr val="22829B"/>
              </a:solidFill>
              <a:latin typeface="Akrobat ExtraBold" panose="00000900000000000000" pitchFamily="2" charset="-52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ru-RU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реализации </a:t>
            </a:r>
            <a:r>
              <a:rPr lang="ru-RU" sz="1800" kern="1200" dirty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проекта</a:t>
            </a:r>
            <a:r>
              <a:rPr lang="kk-KZ" sz="1800" kern="1200" dirty="0" smtClean="0">
                <a:solidFill>
                  <a:srgbClr val="22829B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: </a:t>
            </a:r>
            <a:r>
              <a:rPr lang="kk-KZ" sz="1800" kern="1200" dirty="0" smtClean="0">
                <a:solidFill>
                  <a:srgbClr val="FF6E19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10000</a:t>
            </a:r>
            <a:r>
              <a:rPr lang="ru-RU" sz="1800" kern="1200" dirty="0" smtClean="0">
                <a:solidFill>
                  <a:srgbClr val="FF6E19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800" kern="1200" dirty="0" err="1" smtClean="0">
                <a:solidFill>
                  <a:srgbClr val="FF6E19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кв.м</a:t>
            </a:r>
            <a:endParaRPr lang="ru-RU" sz="1800" kern="1200" dirty="0">
              <a:solidFill>
                <a:srgbClr val="FF6E19"/>
              </a:solidFill>
              <a:latin typeface="Akrobat ExtraBold" panose="00000900000000000000" pitchFamily="2" charset="-52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35" y="1073823"/>
            <a:ext cx="3923909" cy="36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r="60105" b="45185"/>
          <a:stretch/>
        </p:blipFill>
        <p:spPr>
          <a:xfrm>
            <a:off x="8227" y="2589374"/>
            <a:ext cx="9144000" cy="25304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FE309F8-4969-4408-A86A-DBD266017E9A}"/>
              </a:ext>
            </a:extLst>
          </p:cNvPr>
          <p:cNvSpPr/>
          <p:nvPr/>
        </p:nvSpPr>
        <p:spPr>
          <a:xfrm>
            <a:off x="15358" y="-12973"/>
            <a:ext cx="9126432" cy="5143499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kk-KZ" sz="1200" kern="1200" dirty="0" smtClean="0">
              <a:solidFill>
                <a:srgbClr val="FF6E19"/>
              </a:solidFill>
              <a:latin typeface="Akrobat ExtraBold" panose="00000900000000000000" pitchFamily="2" charset="-52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2" name="Трапеция 101"/>
          <p:cNvSpPr/>
          <p:nvPr/>
        </p:nvSpPr>
        <p:spPr>
          <a:xfrm>
            <a:off x="3069488" y="205739"/>
            <a:ext cx="3009900" cy="90697"/>
          </a:xfrm>
          <a:prstGeom prst="trapezoid">
            <a:avLst>
              <a:gd name="adj" fmla="val 123831"/>
            </a:avLst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Трапеция 102"/>
          <p:cNvSpPr/>
          <p:nvPr/>
        </p:nvSpPr>
        <p:spPr>
          <a:xfrm>
            <a:off x="207329" y="285750"/>
            <a:ext cx="8672956" cy="342900"/>
          </a:xfrm>
          <a:prstGeom prst="trapezoid">
            <a:avLst>
              <a:gd name="adj" fmla="val 89700"/>
            </a:avLst>
          </a:prstGeom>
          <a:solidFill>
            <a:srgbClr val="0A7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8227" y="298997"/>
            <a:ext cx="9012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Акмолинская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г.Косшы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КГУ "Общеобразовательная школа № 2 города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Косшы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  <a:p>
            <a:pPr algn="ctr" defTabSz="685800">
              <a:buClrTx/>
            </a:pPr>
            <a:r>
              <a:rPr lang="ru-RU" sz="1600" kern="1200" dirty="0" smtClean="0">
                <a:solidFill>
                  <a:schemeClr val="bg1"/>
                </a:solidFill>
                <a:latin typeface="Akrobat ExtraBold" panose="00000900000000000000" pitchFamily="2" charset="-52"/>
                <a:ea typeface="Segoe UI Symbol" panose="020B0502040204020203" pitchFamily="34" charset="0"/>
                <a:cs typeface="Arial" panose="020B0604020202020204" pitchFamily="34" charset="0"/>
              </a:rPr>
              <a:t>"</a:t>
            </a:r>
            <a:endParaRPr lang="ru-RU" sz="1600" kern="1200" dirty="0">
              <a:solidFill>
                <a:schemeClr val="bg1"/>
              </a:solidFill>
              <a:latin typeface="Akrobat ExtraBold" panose="00000900000000000000" pitchFamily="2" charset="-52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51" y="876172"/>
            <a:ext cx="3848401" cy="18567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467" y="876173"/>
            <a:ext cx="4013083" cy="18567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50" y="2933545"/>
            <a:ext cx="3848401" cy="2063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4467" y="2933545"/>
            <a:ext cx="4013083" cy="206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7055</TotalTime>
  <Words>90</Words>
  <Application>Microsoft Office PowerPoint</Application>
  <PresentationFormat>Экран (16:9)</PresentationFormat>
  <Paragraphs>19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Akrobat ExtraBold</vt:lpstr>
      <vt:lpstr>Calibri</vt:lpstr>
      <vt:lpstr>Segoe UI Symbol</vt:lpstr>
      <vt:lpstr>Times New Roman</vt:lpstr>
      <vt:lpstr>Arial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648</cp:revision>
  <cp:lastPrinted>2022-03-24T05:45:14Z</cp:lastPrinted>
  <dcterms:modified xsi:type="dcterms:W3CDTF">2022-05-20T10:16:39Z</dcterms:modified>
</cp:coreProperties>
</file>